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714"/>
  </p:normalViewPr>
  <p:slideViewPr>
    <p:cSldViewPr snapToGrid="0" snapToObjects="1">
      <p:cViewPr varScale="1">
        <p:scale>
          <a:sx n="90" d="100"/>
          <a:sy n="90" d="100"/>
        </p:scale>
        <p:origin x="232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0AB79-1A67-374A-9958-5A7412F814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B9A7E-335D-B24E-B7DA-9BF65FBE47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14489-4610-7B48-85B7-67608716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F2564-14F3-4748-9AD3-081F79A98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F65F7-E730-3243-9BCF-FDEF5689D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39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F0E04-52D2-7044-AAE1-AF3DF7ADA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060276-E6E3-0542-A262-AAF453EAAE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652A60-3E95-3C46-9D1F-8943F2A5C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9F792-8417-0D4D-B6B2-58FB9C29F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30FCE-D147-A34D-A0AE-4F84FB17F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953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E06259-73F5-E848-BC76-D41C284F62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665F73-CDF0-2B47-A2AC-B7EF796C5B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A49DA-AAB0-8644-BA26-3E678E7F3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0198-D208-B04E-B555-F4023B583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BC8B1-E2DE-3E40-A683-7D44A36C0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926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89231-BB5B-B444-AB49-FB0F0D26D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CB165-1647-834B-9024-665C72E21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6028E-E1E1-7449-9A00-C8E0C6A4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8C866-872D-5342-B7C8-34445E887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A2065-78E3-654C-8B43-54D49F235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0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6BC28-6B27-FE4A-B96B-5E67255BA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42EFB-3259-AB4E-B282-CEC5212E8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C90D3-136B-D741-8DE4-373D62D9A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3ADAB-5EFE-484A-A65C-B45832893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6F742-D432-F64C-89F5-5BCB37D4B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758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F3AA2-3B7F-0442-AC65-FD421B32B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E6AFB-5829-354A-A153-99D3A2448D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AF184F-98C6-A943-AC98-0C3DA8B3B1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196E4-136B-6E40-B0A9-5A9891887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5EF746-7644-D94A-A6E4-C43F5927D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B75936-C924-3649-BCE7-37DEC1055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813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75D19-8383-0140-8E3B-2CC2CF5CF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192B3D-0E1F-6241-A9EF-52023AE81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1C33A8-789B-2948-BAA6-6BB1FDD58E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21EB3-68A6-AE45-82FF-3FD422B9D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5ACFB9-446B-8947-AB0E-B08460413E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43C81B-366D-2D4F-8B10-11FAE880B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8A95E0-B9F9-6A40-903E-2382416D7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31B41D-EE16-B841-BF13-F10A7129D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76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A4F79-EDA3-D241-BF28-BCF839919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2540BE-208C-B84B-A97F-F3EE8802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6039E7-68FB-5144-A0D1-5B780B9E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2FE102-BA83-D144-9293-2F0E6BDFF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737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2D0ECA-54E7-2542-8787-47066169D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46849B-8CE0-DD4D-A5F0-5F07AFBC0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C17D4-5DCE-1148-A080-74874F22E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431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23E01-B802-654E-8953-337B5620A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D6478-98C5-A94D-905E-D60A003CD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9F5F09-AC2A-C947-B2AB-027251B16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54E2CC-98ED-2D4B-9054-4C60626BF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091141-796B-D64A-8971-70E8770FB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9F275-B04C-4D4E-9090-A285DEA85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63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5C287-06F5-B845-911C-2F8999047C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82FD74-3D8F-6647-BF8E-5E0E22C4EE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2D24E6-37DB-5843-8138-AE93327859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6BD734-AB60-3B45-8DFD-BA61A0035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C3ACE-D7A6-CC43-A8B5-1442EE5D5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32A2C-060A-A049-B340-6F418C60A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96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15E085-4E85-0544-AD91-6F041ED88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DD4FB7-DD74-D74F-815B-1C1496AC4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600CD-9386-F342-A087-E10C0BBF77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0AA33-39EA-7A4D-A1C6-A616C7E61B91}" type="datetimeFigureOut">
              <a:rPr lang="en-US" smtClean="0"/>
              <a:t>8/27/20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E7248-9251-BB4E-92D5-DD22F021F9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81F8A-81F8-E643-B889-7F1C591326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46743-4883-9140-9AAC-E301C771D9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227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F71C5-DCD3-FE4D-A1D3-3DE88B2DF8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Shortest Path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6FBBEA-206E-444D-87DA-496AB86301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Haixu</a:t>
            </a:r>
            <a:r>
              <a:rPr lang="en-US" dirty="0"/>
              <a:t> Tang</a:t>
            </a:r>
          </a:p>
        </p:txBody>
      </p:sp>
    </p:spTree>
    <p:extLst>
      <p:ext uri="{BB962C8B-B14F-4D97-AF65-F5344CB8AC3E}">
        <p14:creationId xmlns:p14="http://schemas.microsoft.com/office/powerpoint/2010/main" val="3937943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BED0A-C3D4-964B-9F1F-212BED846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Wingdings" pitchFamily="2" charset="2"/>
              </a:rPr>
              <a:t>Floyd-</a:t>
            </a:r>
            <a:r>
              <a:rPr lang="en-US" dirty="0" err="1">
                <a:sym typeface="Wingdings" pitchFamily="2" charset="2"/>
              </a:rPr>
              <a:t>Warshall</a:t>
            </a:r>
            <a:r>
              <a:rPr lang="en-US" dirty="0">
                <a:sym typeface="Wingdings" pitchFamily="2" charset="2"/>
              </a:rPr>
              <a:t> algorithm: retrieve the path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0DB862-27EE-EB47-BFC4-A90E57147C3E}"/>
              </a:ext>
            </a:extLst>
          </p:cNvPr>
          <p:cNvSpPr txBox="1"/>
          <p:nvPr/>
        </p:nvSpPr>
        <p:spPr>
          <a:xfrm>
            <a:off x="838200" y="1552576"/>
            <a:ext cx="435042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Print_all_pairs_shortest_path</a:t>
            </a:r>
            <a:r>
              <a:rPr lang="en-US" dirty="0"/>
              <a:t>(p, </a:t>
            </a:r>
            <a:r>
              <a:rPr lang="en-US" dirty="0" err="1"/>
              <a:t>i</a:t>
            </a:r>
            <a:r>
              <a:rPr lang="en-US" dirty="0"/>
              <a:t>, j)</a:t>
            </a:r>
          </a:p>
          <a:p>
            <a:r>
              <a:rPr lang="en-US" dirty="0"/>
              <a:t>if (</a:t>
            </a:r>
            <a:r>
              <a:rPr lang="en-US" dirty="0" err="1"/>
              <a:t>i</a:t>
            </a:r>
            <a:r>
              <a:rPr lang="en-US" dirty="0"/>
              <a:t>=j)</a:t>
            </a:r>
          </a:p>
          <a:p>
            <a:r>
              <a:rPr lang="en-US" dirty="0"/>
              <a:t>       print </a:t>
            </a:r>
            <a:r>
              <a:rPr lang="en-US" dirty="0" err="1"/>
              <a:t>i</a:t>
            </a:r>
            <a:endParaRPr lang="en-US" dirty="0"/>
          </a:p>
          <a:p>
            <a:r>
              <a:rPr lang="en-US" dirty="0"/>
              <a:t>else if p[</a:t>
            </a:r>
            <a:r>
              <a:rPr lang="en-US" dirty="0" err="1"/>
              <a:t>i</a:t>
            </a:r>
            <a:r>
              <a:rPr lang="en-US" dirty="0"/>
              <a:t>, j] = nil</a:t>
            </a:r>
          </a:p>
          <a:p>
            <a:r>
              <a:rPr lang="en-US" dirty="0"/>
              <a:t>       print ”no path from </a:t>
            </a:r>
            <a:r>
              <a:rPr lang="en-US" dirty="0" err="1"/>
              <a:t>i</a:t>
            </a:r>
            <a:r>
              <a:rPr lang="en-US" dirty="0"/>
              <a:t> to j </a:t>
            </a:r>
            <a:r>
              <a:rPr lang="en-US" dirty="0" err="1"/>
              <a:t>exsits</a:t>
            </a:r>
            <a:r>
              <a:rPr lang="en-US" dirty="0"/>
              <a:t>”</a:t>
            </a:r>
          </a:p>
          <a:p>
            <a:r>
              <a:rPr lang="en-US" dirty="0"/>
              <a:t>else</a:t>
            </a:r>
          </a:p>
          <a:p>
            <a:r>
              <a:rPr lang="en-US" dirty="0"/>
              <a:t>       </a:t>
            </a:r>
            <a:r>
              <a:rPr lang="en-US" dirty="0" err="1"/>
              <a:t>print_all_pairs_shortest_path</a:t>
            </a:r>
            <a:r>
              <a:rPr lang="en-US" dirty="0"/>
              <a:t>(p, </a:t>
            </a:r>
            <a:r>
              <a:rPr lang="en-US" dirty="0" err="1"/>
              <a:t>i</a:t>
            </a:r>
            <a:r>
              <a:rPr lang="en-US" dirty="0"/>
              <a:t>, p[</a:t>
            </a:r>
            <a:r>
              <a:rPr lang="en-US" dirty="0" err="1"/>
              <a:t>i</a:t>
            </a:r>
            <a:r>
              <a:rPr lang="en-US" dirty="0"/>
              <a:t>, j])</a:t>
            </a:r>
          </a:p>
          <a:p>
            <a:r>
              <a:rPr lang="en-US" dirty="0"/>
              <a:t>       print j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7DC6472-66D9-B24A-BCDF-BAE5F98EFF05}"/>
              </a:ext>
            </a:extLst>
          </p:cNvPr>
          <p:cNvSpPr/>
          <p:nvPr/>
        </p:nvSpPr>
        <p:spPr>
          <a:xfrm>
            <a:off x="7139010" y="2337406"/>
            <a:ext cx="2642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O(n) for any pair of </a:t>
            </a:r>
            <a:r>
              <a:rPr lang="en-US" dirty="0" err="1"/>
              <a:t>i</a:t>
            </a:r>
            <a:r>
              <a:rPr lang="en-US" dirty="0"/>
              <a:t> and j </a:t>
            </a:r>
          </a:p>
        </p:txBody>
      </p:sp>
    </p:spTree>
    <p:extLst>
      <p:ext uri="{BB962C8B-B14F-4D97-AF65-F5344CB8AC3E}">
        <p14:creationId xmlns:p14="http://schemas.microsoft.com/office/powerpoint/2010/main" val="4275110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BDBD5-78EB-554E-BF22-7C4E1CA05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Single-source Shortest Path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7B331-B558-1347-A445-310158A26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0986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Given a weighted, directed graph G(V, E) with weight function w: E</a:t>
            </a:r>
            <a:r>
              <a:rPr lang="en-US" dirty="0">
                <a:sym typeface="Wingdings" pitchFamily="2" charset="2"/>
              </a:rPr>
              <a:t>R, and a source vertex </a:t>
            </a:r>
            <a:r>
              <a:rPr lang="en-US" i="1" dirty="0">
                <a:sym typeface="Wingdings" pitchFamily="2" charset="2"/>
              </a:rPr>
              <a:t>s</a:t>
            </a:r>
            <a:r>
              <a:rPr lang="en-US" dirty="0">
                <a:sym typeface="Wingdings" pitchFamily="2" charset="2"/>
              </a:rPr>
              <a:t>, find the shortest path from s to each vertex </a:t>
            </a:r>
            <a:r>
              <a:rPr lang="en-US" dirty="0" err="1">
                <a:sym typeface="Wingdings" pitchFamily="2" charset="2"/>
              </a:rPr>
              <a:t>v∈V</a:t>
            </a:r>
            <a:r>
              <a:rPr lang="en-US" dirty="0">
                <a:sym typeface="Wingdings" pitchFamily="2" charset="2"/>
              </a:rPr>
              <a:t>, and their corresponding total weight (i.e., the shortest distance from s to v).  </a:t>
            </a:r>
            <a:endParaRPr lang="en-US" dirty="0"/>
          </a:p>
          <a:p>
            <a:r>
              <a:rPr lang="en-US" dirty="0"/>
              <a:t>The problem has no meaningful solution if G contains a cycle with a total negative weight.</a:t>
            </a:r>
          </a:p>
          <a:p>
            <a:pPr lvl="1"/>
            <a:r>
              <a:rPr lang="en-US" dirty="0"/>
              <a:t>Because in this case, any path containing this cycle infinite times has the weight of -∞</a:t>
            </a:r>
          </a:p>
          <a:p>
            <a:r>
              <a:rPr lang="en-US" dirty="0"/>
              <a:t>Therefore, the problem has three variants:</a:t>
            </a:r>
          </a:p>
          <a:p>
            <a:pPr lvl="1"/>
            <a:r>
              <a:rPr lang="en-US" dirty="0"/>
              <a:t>G has no cycle: Single-source shortest path in DAGs (dynamic programming in O(</a:t>
            </a:r>
            <a:r>
              <a:rPr lang="en-US" dirty="0" err="1"/>
              <a:t>m+n</a:t>
            </a:r>
            <a:r>
              <a:rPr lang="en-US" dirty="0"/>
              <a:t>), m=|E|, n=|V|)</a:t>
            </a:r>
          </a:p>
          <a:p>
            <a:pPr lvl="1"/>
            <a:r>
              <a:rPr lang="en-US" dirty="0" err="1"/>
              <a:t>w:E</a:t>
            </a:r>
            <a:r>
              <a:rPr lang="en-US" dirty="0" err="1">
                <a:sym typeface="Wingdings" pitchFamily="2" charset="2"/>
              </a:rPr>
              <a:t>R</a:t>
            </a:r>
            <a:r>
              <a:rPr lang="en-US" baseline="30000" dirty="0">
                <a:sym typeface="Wingdings" pitchFamily="2" charset="2"/>
              </a:rPr>
              <a:t>+</a:t>
            </a:r>
            <a:r>
              <a:rPr lang="en-US" dirty="0">
                <a:sym typeface="Wingdings" pitchFamily="2" charset="2"/>
              </a:rPr>
              <a:t>: Dijkstra’s algorithm in O(m + n log n)</a:t>
            </a:r>
          </a:p>
          <a:p>
            <a:pPr lvl="1"/>
            <a:r>
              <a:rPr lang="en-US" u="sng" dirty="0"/>
              <a:t>Generic case</a:t>
            </a:r>
            <a:r>
              <a:rPr lang="en-US" dirty="0"/>
              <a:t>: G has cycles, some edge weights are negative, but all cycles in G has non-negative total weight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824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C81E9-D810-AF48-A825-655B7110C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Bellman-Ford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CEC39-87BD-FE49-8ECF-99AC019F4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7240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Given a weighted, directed graph G(V, E) with weight function w: E</a:t>
            </a:r>
            <a:r>
              <a:rPr lang="en-US" dirty="0">
                <a:sym typeface="Wingdings" pitchFamily="2" charset="2"/>
              </a:rPr>
              <a:t>R, and a source vertex </a:t>
            </a:r>
            <a:r>
              <a:rPr lang="en-US" i="1" dirty="0">
                <a:sym typeface="Wingdings" pitchFamily="2" charset="2"/>
              </a:rPr>
              <a:t>s</a:t>
            </a:r>
            <a:r>
              <a:rPr lang="en-US" dirty="0">
                <a:sym typeface="Wingdings" pitchFamily="2" charset="2"/>
              </a:rPr>
              <a:t>, find the shortest path from s to each vertex </a:t>
            </a:r>
            <a:r>
              <a:rPr lang="en-US" dirty="0" err="1">
                <a:sym typeface="Wingdings" pitchFamily="2" charset="2"/>
              </a:rPr>
              <a:t>v∈V</a:t>
            </a:r>
            <a:r>
              <a:rPr lang="en-US" dirty="0">
                <a:sym typeface="Wingdings" pitchFamily="2" charset="2"/>
              </a:rPr>
              <a:t>, assuming </a:t>
            </a:r>
            <a:r>
              <a:rPr lang="en-US" u="sng" dirty="0"/>
              <a:t>all cycles in G has non-negative total weight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The shortest path from s to v contains no cycles;</a:t>
            </a:r>
          </a:p>
          <a:p>
            <a:pPr marL="457200" lvl="1" indent="0">
              <a:buNone/>
            </a:pPr>
            <a:r>
              <a:rPr lang="en-US" dirty="0"/>
              <a:t>s </a:t>
            </a:r>
            <a:r>
              <a:rPr lang="en-US" dirty="0">
                <a:sym typeface="Wingdings" pitchFamily="2" charset="2"/>
              </a:rPr>
              <a:t>---p1--&gt; w ---p2--&gt; w ---p3--&gt; v           is not better than </a:t>
            </a:r>
            <a:r>
              <a:rPr lang="en-US" dirty="0"/>
              <a:t>s </a:t>
            </a:r>
            <a:r>
              <a:rPr lang="en-US" dirty="0">
                <a:sym typeface="Wingdings" pitchFamily="2" charset="2"/>
              </a:rPr>
              <a:t>---p1--&gt; w ---p2--&gt; v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The length of the shortest path is at most n-1 (visiting every vertex);</a:t>
            </a:r>
          </a:p>
          <a:p>
            <a:pPr marL="514350" indent="-514350">
              <a:buAutoNum type="arabicPeriod"/>
            </a:pPr>
            <a:r>
              <a:rPr lang="en-US" dirty="0"/>
              <a:t>Any </a:t>
            </a:r>
            <a:r>
              <a:rPr lang="en-US" dirty="0" err="1"/>
              <a:t>subpath</a:t>
            </a:r>
            <a:r>
              <a:rPr lang="en-US" dirty="0"/>
              <a:t> (u -</a:t>
            </a:r>
            <a:r>
              <a:rPr lang="en-US" dirty="0">
                <a:sym typeface="Wingdings" pitchFamily="2" charset="2"/>
              </a:rPr>
              <a:t>--&gt; w</a:t>
            </a:r>
            <a:r>
              <a:rPr lang="en-US" dirty="0"/>
              <a:t>) of a shortest path from s to v is also the shortest path between u and w.</a:t>
            </a:r>
          </a:p>
          <a:p>
            <a:pPr marL="457200" lvl="1" indent="0">
              <a:buNone/>
            </a:pPr>
            <a:r>
              <a:rPr lang="en-US" dirty="0"/>
              <a:t>Let u be the predecessor of v in the the short path from s to v: s -</a:t>
            </a:r>
            <a:r>
              <a:rPr lang="en-US" dirty="0">
                <a:sym typeface="Wingdings" pitchFamily="2" charset="2"/>
              </a:rPr>
              <a:t>--&gt;</a:t>
            </a:r>
            <a:r>
              <a:rPr lang="en-US" dirty="0"/>
              <a:t> u + (u, v). Then s -</a:t>
            </a:r>
            <a:r>
              <a:rPr lang="en-US" dirty="0">
                <a:sym typeface="Wingdings" pitchFamily="2" charset="2"/>
              </a:rPr>
              <a:t>--&gt;</a:t>
            </a:r>
            <a:r>
              <a:rPr lang="en-US" dirty="0"/>
              <a:t> u is the shortest path from s to u.</a:t>
            </a:r>
          </a:p>
        </p:txBody>
      </p:sp>
    </p:spTree>
    <p:extLst>
      <p:ext uri="{BB962C8B-B14F-4D97-AF65-F5344CB8AC3E}">
        <p14:creationId xmlns:p14="http://schemas.microsoft.com/office/powerpoint/2010/main" val="1406321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C81E9-D810-AF48-A825-655B7110C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Bellman-Ford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CEC39-87BD-FE49-8ECF-99AC019F4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00657" cy="1461861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AutoNum type="arabicPeriod"/>
            </a:pPr>
            <a:r>
              <a:rPr lang="en-US" dirty="0"/>
              <a:t>The shortest path from s to v contains no cycles;</a:t>
            </a:r>
          </a:p>
          <a:p>
            <a:pPr marL="514350" indent="-514350">
              <a:buAutoNum type="arabicPeriod"/>
            </a:pPr>
            <a:r>
              <a:rPr lang="en-US" dirty="0"/>
              <a:t>The length of the shortest path is at most n-1 (visiting every vertex);</a:t>
            </a:r>
          </a:p>
          <a:p>
            <a:pPr marL="514350" indent="-514350">
              <a:buAutoNum type="arabicPeriod"/>
            </a:pPr>
            <a:r>
              <a:rPr lang="en-US" dirty="0"/>
              <a:t>Any </a:t>
            </a:r>
            <a:r>
              <a:rPr lang="en-US" dirty="0" err="1"/>
              <a:t>subpath</a:t>
            </a:r>
            <a:r>
              <a:rPr lang="en-US" dirty="0"/>
              <a:t> (u -</a:t>
            </a:r>
            <a:r>
              <a:rPr lang="en-US" dirty="0">
                <a:sym typeface="Wingdings" pitchFamily="2" charset="2"/>
              </a:rPr>
              <a:t>--&gt; w</a:t>
            </a:r>
            <a:r>
              <a:rPr lang="en-US" dirty="0"/>
              <a:t>) of a shortest path from s to v is also the shortest path between u and w.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BCBC4B-6ED6-ED47-B4A3-1CFA8C1C4F77}"/>
              </a:ext>
            </a:extLst>
          </p:cNvPr>
          <p:cNvSpPr txBox="1"/>
          <p:nvPr/>
        </p:nvSpPr>
        <p:spPr>
          <a:xfrm>
            <a:off x="950296" y="3422423"/>
            <a:ext cx="1029140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BF(G, w, s)</a:t>
            </a:r>
          </a:p>
          <a:p>
            <a:r>
              <a:rPr lang="en-US" dirty="0"/>
              <a:t>For each </a:t>
            </a:r>
            <a:r>
              <a:rPr lang="en-US" dirty="0" err="1"/>
              <a:t>v</a:t>
            </a:r>
            <a:r>
              <a:rPr lang="en-US" dirty="0" err="1">
                <a:sym typeface="Wingdings" pitchFamily="2" charset="2"/>
              </a:rPr>
              <a:t>∈V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       d[v]  ∞     // upper bound of d(s, v)</a:t>
            </a:r>
          </a:p>
          <a:p>
            <a:r>
              <a:rPr lang="en-US" dirty="0">
                <a:sym typeface="Wingdings" pitchFamily="2" charset="2"/>
              </a:rPr>
              <a:t>       p[v]  nil    // the predecessor of v in the shortest path from s to v; p[v]=nil implies no path from s to v; </a:t>
            </a:r>
          </a:p>
          <a:p>
            <a:r>
              <a:rPr lang="en-US" dirty="0">
                <a:sym typeface="Wingdings" pitchFamily="2" charset="2"/>
              </a:rPr>
              <a:t>d[s]  0</a:t>
            </a:r>
          </a:p>
          <a:p>
            <a:r>
              <a:rPr lang="en-US" dirty="0">
                <a:sym typeface="Wingdings" pitchFamily="2" charset="2"/>
              </a:rPr>
              <a:t>For 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  1 to n – 1 // d[v] is total weight of the shortest path from s to v with at most 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 edges </a:t>
            </a:r>
          </a:p>
          <a:p>
            <a:r>
              <a:rPr lang="en-US" dirty="0">
                <a:sym typeface="Wingdings" pitchFamily="2" charset="2"/>
              </a:rPr>
              <a:t>       For each edge (u, v) ∈ V</a:t>
            </a:r>
          </a:p>
          <a:p>
            <a:r>
              <a:rPr lang="en-US" dirty="0">
                <a:sym typeface="Wingdings" pitchFamily="2" charset="2"/>
              </a:rPr>
              <a:t>	if d[v] &gt; d[u] + w(u, v)</a:t>
            </a:r>
          </a:p>
          <a:p>
            <a:r>
              <a:rPr lang="en-US" dirty="0">
                <a:sym typeface="Wingdings" pitchFamily="2" charset="2"/>
              </a:rPr>
              <a:t>	         d[v]  d[u] + w(u, v)</a:t>
            </a:r>
          </a:p>
          <a:p>
            <a:r>
              <a:rPr lang="en-US" dirty="0">
                <a:sym typeface="Wingdings" pitchFamily="2" charset="2"/>
              </a:rPr>
              <a:t>	         p[v]  u 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3590A4-ADFF-604F-B830-52B678F960FA}"/>
              </a:ext>
            </a:extLst>
          </p:cNvPr>
          <p:cNvSpPr txBox="1"/>
          <p:nvPr/>
        </p:nvSpPr>
        <p:spPr>
          <a:xfrm>
            <a:off x="5483603" y="5823080"/>
            <a:ext cx="587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O(</a:t>
            </a:r>
            <a:r>
              <a:rPr lang="en-US" sz="2400" dirty="0" err="1"/>
              <a:t>mn</a:t>
            </a:r>
            <a:r>
              <a:rPr lang="en-US" sz="2400" dirty="0"/>
              <a:t>); in comparison, Dijkstra’s: O(</a:t>
            </a:r>
            <a:r>
              <a:rPr lang="en-US" sz="2400" i="1" dirty="0" err="1"/>
              <a:t>m</a:t>
            </a:r>
            <a:r>
              <a:rPr lang="en-US" sz="2400" dirty="0" err="1"/>
              <a:t>+</a:t>
            </a:r>
            <a:r>
              <a:rPr lang="en-US" sz="2400" i="1" u="sng" dirty="0" err="1"/>
              <a:t>n</a:t>
            </a:r>
            <a:r>
              <a:rPr lang="en-US" sz="2400" dirty="0" err="1"/>
              <a:t>log</a:t>
            </a:r>
            <a:r>
              <a:rPr lang="en-US" sz="2400" i="1" dirty="0" err="1"/>
              <a:t>n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43841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C4352-E3E9-D04D-9D17-BFD402571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Bellman-Ford algorithm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20ED82-606C-BD42-9426-D39810867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6388"/>
            <a:ext cx="12192000" cy="45688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EBAF7B-2548-054F-921B-D81ACC81A3D9}"/>
              </a:ext>
            </a:extLst>
          </p:cNvPr>
          <p:cNvSpPr txBox="1"/>
          <p:nvPr/>
        </p:nvSpPr>
        <p:spPr>
          <a:xfrm>
            <a:off x="7243763" y="6372225"/>
            <a:ext cx="4604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Dasgupta et. Al., Algorithms, McGraw-Hill</a:t>
            </a:r>
          </a:p>
        </p:txBody>
      </p:sp>
    </p:spTree>
    <p:extLst>
      <p:ext uri="{BB962C8B-B14F-4D97-AF65-F5344CB8AC3E}">
        <p14:creationId xmlns:p14="http://schemas.microsoft.com/office/powerpoint/2010/main" val="1954045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C81E9-D810-AF48-A825-655B7110C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Bellman-Ford algorithm: retrieve the path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BCBC4B-6ED6-ED47-B4A3-1CFA8C1C4F77}"/>
              </a:ext>
            </a:extLst>
          </p:cNvPr>
          <p:cNvSpPr txBox="1"/>
          <p:nvPr/>
        </p:nvSpPr>
        <p:spPr>
          <a:xfrm>
            <a:off x="838200" y="1690688"/>
            <a:ext cx="1029140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BF(G, w, s)</a:t>
            </a:r>
          </a:p>
          <a:p>
            <a:r>
              <a:rPr lang="en-US" dirty="0"/>
              <a:t>   For each </a:t>
            </a:r>
            <a:r>
              <a:rPr lang="en-US" dirty="0" err="1"/>
              <a:t>v</a:t>
            </a:r>
            <a:r>
              <a:rPr lang="en-US" dirty="0" err="1">
                <a:sym typeface="Wingdings" pitchFamily="2" charset="2"/>
              </a:rPr>
              <a:t>∈V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       d[v]  ∞     // upper bound of d(s, v)</a:t>
            </a:r>
          </a:p>
          <a:p>
            <a:r>
              <a:rPr lang="en-US" dirty="0">
                <a:sym typeface="Wingdings" pitchFamily="2" charset="2"/>
              </a:rPr>
              <a:t>       p[v]  nil    // the predecessor of v in the shortest path from s to v; p[v]=nil implies no path from s to v; </a:t>
            </a:r>
          </a:p>
          <a:p>
            <a:r>
              <a:rPr lang="en-US" dirty="0">
                <a:sym typeface="Wingdings" pitchFamily="2" charset="2"/>
              </a:rPr>
              <a:t>   d[s]  0</a:t>
            </a:r>
          </a:p>
          <a:p>
            <a:r>
              <a:rPr lang="en-US" dirty="0">
                <a:sym typeface="Wingdings" pitchFamily="2" charset="2"/>
              </a:rPr>
              <a:t>   For 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  1 to n – 1 // d[v] is total weight of the shortest path from s to v with at most 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 edges </a:t>
            </a:r>
          </a:p>
          <a:p>
            <a:r>
              <a:rPr lang="en-US" dirty="0">
                <a:sym typeface="Wingdings" pitchFamily="2" charset="2"/>
              </a:rPr>
              <a:t>       For each edge (u, v) ∈ V</a:t>
            </a:r>
          </a:p>
          <a:p>
            <a:r>
              <a:rPr lang="en-US" dirty="0">
                <a:sym typeface="Wingdings" pitchFamily="2" charset="2"/>
              </a:rPr>
              <a:t>	if d[v] &gt; d[u] + w(u, v)</a:t>
            </a:r>
          </a:p>
          <a:p>
            <a:r>
              <a:rPr lang="en-US" dirty="0">
                <a:sym typeface="Wingdings" pitchFamily="2" charset="2"/>
              </a:rPr>
              <a:t>	         d[v]  d[u] + w(u, v)</a:t>
            </a:r>
          </a:p>
          <a:p>
            <a:r>
              <a:rPr lang="en-US" dirty="0">
                <a:sym typeface="Wingdings" pitchFamily="2" charset="2"/>
              </a:rPr>
              <a:t>	         p[v]  u  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B043C8-C193-C44E-8779-8E08E9FAB198}"/>
              </a:ext>
            </a:extLst>
          </p:cNvPr>
          <p:cNvSpPr txBox="1"/>
          <p:nvPr/>
        </p:nvSpPr>
        <p:spPr>
          <a:xfrm>
            <a:off x="6213591" y="4227346"/>
            <a:ext cx="333482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print_path</a:t>
            </a:r>
            <a:r>
              <a:rPr lang="en-US" dirty="0"/>
              <a:t>(p, s, v)</a:t>
            </a:r>
          </a:p>
          <a:p>
            <a:r>
              <a:rPr lang="en-US" dirty="0"/>
              <a:t>   if p[v] = s</a:t>
            </a:r>
          </a:p>
          <a:p>
            <a:r>
              <a:rPr lang="en-US" dirty="0"/>
              <a:t>        output s;</a:t>
            </a:r>
          </a:p>
          <a:p>
            <a:r>
              <a:rPr lang="en-US" dirty="0"/>
              <a:t>        return;</a:t>
            </a:r>
          </a:p>
          <a:p>
            <a:r>
              <a:rPr lang="en-US" dirty="0"/>
              <a:t>   else if p[v] = nil</a:t>
            </a:r>
          </a:p>
          <a:p>
            <a:r>
              <a:rPr lang="en-US" dirty="0"/>
              <a:t>         output “no path from s to v”</a:t>
            </a:r>
          </a:p>
          <a:p>
            <a:r>
              <a:rPr lang="en-US" dirty="0"/>
              <a:t>    </a:t>
            </a:r>
            <a:r>
              <a:rPr lang="en-US" dirty="0" err="1"/>
              <a:t>print_path</a:t>
            </a:r>
            <a:r>
              <a:rPr lang="en-US" dirty="0"/>
              <a:t>(s, p[v])</a:t>
            </a:r>
          </a:p>
          <a:p>
            <a:r>
              <a:rPr lang="en-US" dirty="0"/>
              <a:t>    output v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A4E57A-727B-9745-8776-B751C4A7F8A4}"/>
              </a:ext>
            </a:extLst>
          </p:cNvPr>
          <p:cNvSpPr txBox="1"/>
          <p:nvPr/>
        </p:nvSpPr>
        <p:spPr>
          <a:xfrm>
            <a:off x="8537294" y="4576882"/>
            <a:ext cx="2592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O(n) time for each node v</a:t>
            </a:r>
          </a:p>
        </p:txBody>
      </p:sp>
    </p:spTree>
    <p:extLst>
      <p:ext uri="{BB962C8B-B14F-4D97-AF65-F5344CB8AC3E}">
        <p14:creationId xmlns:p14="http://schemas.microsoft.com/office/powerpoint/2010/main" val="2338212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B4FA0-C4E4-A34D-B365-099ACA0B5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All-pairs shortest path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049BA-94EA-C54F-B100-2036FC55F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 a weighted, directed graph G(V, E) with weight function w: E</a:t>
            </a:r>
            <a:r>
              <a:rPr lang="en-US" dirty="0">
                <a:sym typeface="Wingdings" pitchFamily="2" charset="2"/>
              </a:rPr>
              <a:t>R,, find the shortest path from each vertex </a:t>
            </a:r>
            <a:r>
              <a:rPr lang="en-US" dirty="0" err="1">
                <a:sym typeface="Wingdings" pitchFamily="2" charset="2"/>
              </a:rPr>
              <a:t>u∈V</a:t>
            </a:r>
            <a:r>
              <a:rPr lang="en-US" dirty="0">
                <a:sym typeface="Wingdings" pitchFamily="2" charset="2"/>
              </a:rPr>
              <a:t> to each vertex </a:t>
            </a:r>
            <a:r>
              <a:rPr lang="en-US" dirty="0" err="1">
                <a:sym typeface="Wingdings" pitchFamily="2" charset="2"/>
              </a:rPr>
              <a:t>v∈V</a:t>
            </a:r>
            <a:r>
              <a:rPr lang="en-US" dirty="0">
                <a:sym typeface="Wingdings" pitchFamily="2" charset="2"/>
              </a:rPr>
              <a:t>.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r>
              <a:rPr lang="en-US" dirty="0" err="1"/>
              <a:t>w:E</a:t>
            </a:r>
            <a:r>
              <a:rPr lang="en-US" dirty="0" err="1">
                <a:sym typeface="Wingdings" pitchFamily="2" charset="2"/>
              </a:rPr>
              <a:t>R</a:t>
            </a:r>
            <a:r>
              <a:rPr lang="en-US" baseline="30000" dirty="0">
                <a:sym typeface="Wingdings" pitchFamily="2" charset="2"/>
              </a:rPr>
              <a:t>+</a:t>
            </a:r>
            <a:r>
              <a:rPr lang="en-US" dirty="0">
                <a:sym typeface="Wingdings" pitchFamily="2" charset="2"/>
              </a:rPr>
              <a:t>: </a:t>
            </a:r>
            <a:r>
              <a:rPr lang="en-US" i="1" dirty="0">
                <a:sym typeface="Wingdings" pitchFamily="2" charset="2"/>
              </a:rPr>
              <a:t>Dijkstra</a:t>
            </a:r>
            <a:r>
              <a:rPr lang="en-US" dirty="0">
                <a:sym typeface="Wingdings" pitchFamily="2" charset="2"/>
              </a:rPr>
              <a:t>’s algorithm for each vertex u as the source vertex, O(m + n log n) * n = O(mn+n</a:t>
            </a:r>
            <a:r>
              <a:rPr lang="en-US" baseline="30000" dirty="0">
                <a:sym typeface="Wingdings" pitchFamily="2" charset="2"/>
              </a:rPr>
              <a:t>2</a:t>
            </a:r>
            <a:r>
              <a:rPr lang="en-US" dirty="0">
                <a:sym typeface="Wingdings" pitchFamily="2" charset="2"/>
              </a:rPr>
              <a:t>log n)</a:t>
            </a:r>
          </a:p>
          <a:p>
            <a:r>
              <a:rPr lang="en-US" u="sng" dirty="0"/>
              <a:t>Generic case: </a:t>
            </a:r>
            <a:r>
              <a:rPr lang="en-US" dirty="0"/>
              <a:t>some weights are negative, Bellman-Ford algorithm for </a:t>
            </a:r>
            <a:r>
              <a:rPr lang="en-US" dirty="0">
                <a:sym typeface="Wingdings" pitchFamily="2" charset="2"/>
              </a:rPr>
              <a:t>each vertex u as the source vertex, O(mn</a:t>
            </a:r>
            <a:r>
              <a:rPr lang="en-US" baseline="30000" dirty="0">
                <a:sym typeface="Wingdings" pitchFamily="2" charset="2"/>
              </a:rPr>
              <a:t>2</a:t>
            </a:r>
            <a:r>
              <a:rPr lang="en-US" dirty="0">
                <a:sym typeface="Wingdings" pitchFamily="2" charset="2"/>
              </a:rPr>
              <a:t>)</a:t>
            </a:r>
            <a:endParaRPr lang="en-US" dirty="0"/>
          </a:p>
          <a:p>
            <a:r>
              <a:rPr lang="en-US" u="sng" dirty="0">
                <a:sym typeface="Wingdings" pitchFamily="2" charset="2"/>
              </a:rPr>
              <a:t>Floyd-</a:t>
            </a:r>
            <a:r>
              <a:rPr lang="en-US" u="sng" dirty="0" err="1">
                <a:sym typeface="Wingdings" pitchFamily="2" charset="2"/>
              </a:rPr>
              <a:t>Warshall</a:t>
            </a:r>
            <a:r>
              <a:rPr lang="en-US" u="sng" dirty="0">
                <a:sym typeface="Wingdings" pitchFamily="2" charset="2"/>
              </a:rPr>
              <a:t> algorithm </a:t>
            </a:r>
            <a:r>
              <a:rPr lang="en-US" dirty="0">
                <a:sym typeface="Wingdings" pitchFamily="2" charset="2"/>
              </a:rPr>
              <a:t>improves the run time.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306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BED0A-C3D4-964B-9F1F-212BED846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Wingdings" pitchFamily="2" charset="2"/>
              </a:rPr>
              <a:t>Floyd-</a:t>
            </a:r>
            <a:r>
              <a:rPr lang="en-US" dirty="0" err="1">
                <a:sym typeface="Wingdings" pitchFamily="2" charset="2"/>
              </a:rPr>
              <a:t>Warshall</a:t>
            </a:r>
            <a:r>
              <a:rPr lang="en-US" dirty="0">
                <a:sym typeface="Wingdings" pitchFamily="2" charset="2"/>
              </a:rPr>
              <a:t> algorithm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0DB862-27EE-EB47-BFC4-A90E57147C3E}"/>
              </a:ext>
            </a:extLst>
          </p:cNvPr>
          <p:cNvSpPr txBox="1"/>
          <p:nvPr/>
        </p:nvSpPr>
        <p:spPr>
          <a:xfrm>
            <a:off x="838200" y="1695451"/>
            <a:ext cx="1056840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FW(w)    //w is the </a:t>
            </a:r>
            <a:r>
              <a:rPr lang="en-US" dirty="0" err="1"/>
              <a:t>n×n</a:t>
            </a:r>
            <a:r>
              <a:rPr lang="en-US" dirty="0"/>
              <a:t> weight matrix, w[</a:t>
            </a:r>
            <a:r>
              <a:rPr lang="en-US" dirty="0" err="1"/>
              <a:t>i</a:t>
            </a:r>
            <a:r>
              <a:rPr lang="en-US" dirty="0"/>
              <a:t>, j]: weight between from vertex </a:t>
            </a:r>
            <a:r>
              <a:rPr lang="en-US" dirty="0" err="1"/>
              <a:t>i</a:t>
            </a:r>
            <a:r>
              <a:rPr lang="en-US" dirty="0"/>
              <a:t> to j; w[</a:t>
            </a:r>
            <a:r>
              <a:rPr lang="en-US" dirty="0" err="1"/>
              <a:t>i,j</a:t>
            </a:r>
            <a:r>
              <a:rPr lang="en-US" dirty="0"/>
              <a:t>]=</a:t>
            </a:r>
            <a:r>
              <a:rPr lang="en-US" dirty="0">
                <a:sym typeface="Wingdings" pitchFamily="2" charset="2"/>
              </a:rPr>
              <a:t> ∞, if no edge from 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 to j </a:t>
            </a:r>
          </a:p>
          <a:p>
            <a:r>
              <a:rPr lang="en-US" dirty="0">
                <a:sym typeface="Wingdings" pitchFamily="2" charset="2"/>
              </a:rPr>
              <a:t>D</a:t>
            </a:r>
            <a:r>
              <a:rPr lang="en-US" baseline="30000" dirty="0">
                <a:sym typeface="Wingdings" pitchFamily="2" charset="2"/>
              </a:rPr>
              <a:t>(0)</a:t>
            </a:r>
            <a:r>
              <a:rPr lang="en-US" dirty="0">
                <a:sym typeface="Wingdings" pitchFamily="2" charset="2"/>
              </a:rPr>
              <a:t>  w  // D</a:t>
            </a:r>
            <a:r>
              <a:rPr lang="en-US" baseline="30000" dirty="0">
                <a:sym typeface="Wingdings" pitchFamily="2" charset="2"/>
              </a:rPr>
              <a:t>(0) </a:t>
            </a:r>
            <a:r>
              <a:rPr lang="en-US" dirty="0"/>
              <a:t>is the </a:t>
            </a:r>
            <a:r>
              <a:rPr lang="en-US" dirty="0" err="1"/>
              <a:t>n×n</a:t>
            </a:r>
            <a:r>
              <a:rPr lang="en-US" dirty="0"/>
              <a:t> distance matrix; </a:t>
            </a:r>
            <a:r>
              <a:rPr lang="en-US" dirty="0">
                <a:sym typeface="Wingdings" pitchFamily="2" charset="2"/>
              </a:rPr>
              <a:t>D</a:t>
            </a:r>
            <a:r>
              <a:rPr lang="en-US" baseline="30000" dirty="0">
                <a:sym typeface="Wingdings" pitchFamily="2" charset="2"/>
              </a:rPr>
              <a:t>(0) </a:t>
            </a:r>
            <a:r>
              <a:rPr lang="en-US" dirty="0">
                <a:sym typeface="Wingdings" pitchFamily="2" charset="2"/>
              </a:rPr>
              <a:t>[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, j]: the total weight of a shortest path from 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 to j in which all</a:t>
            </a:r>
          </a:p>
          <a:p>
            <a:r>
              <a:rPr lang="en-US" dirty="0">
                <a:sym typeface="Wingdings" pitchFamily="2" charset="2"/>
              </a:rPr>
              <a:t>                      intermediate vertices are in the set of V</a:t>
            </a:r>
            <a:r>
              <a:rPr lang="en-US" baseline="30000" dirty="0">
                <a:sym typeface="Wingdings" pitchFamily="2" charset="2"/>
              </a:rPr>
              <a:t>(k)</a:t>
            </a:r>
            <a:r>
              <a:rPr lang="en-US" dirty="0">
                <a:sym typeface="Wingdings" pitchFamily="2" charset="2"/>
              </a:rPr>
              <a:t>={1, 2, …, k}</a:t>
            </a:r>
          </a:p>
          <a:p>
            <a:r>
              <a:rPr lang="en-US" dirty="0">
                <a:sym typeface="Wingdings" pitchFamily="2" charset="2"/>
              </a:rPr>
              <a:t>For k  1 to n</a:t>
            </a:r>
          </a:p>
          <a:p>
            <a:r>
              <a:rPr lang="en-US" dirty="0">
                <a:sym typeface="Wingdings" pitchFamily="2" charset="2"/>
              </a:rPr>
              <a:t>       For 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 1 to n</a:t>
            </a:r>
          </a:p>
          <a:p>
            <a:r>
              <a:rPr lang="en-US" dirty="0">
                <a:sym typeface="Wingdings" pitchFamily="2" charset="2"/>
              </a:rPr>
              <a:t>              For j  1 to n</a:t>
            </a:r>
          </a:p>
          <a:p>
            <a:r>
              <a:rPr lang="en-US" dirty="0">
                <a:sym typeface="Wingdings" pitchFamily="2" charset="2"/>
              </a:rPr>
              <a:t>                      D</a:t>
            </a:r>
            <a:r>
              <a:rPr lang="en-US" baseline="30000" dirty="0">
                <a:sym typeface="Wingdings" pitchFamily="2" charset="2"/>
              </a:rPr>
              <a:t>(k)</a:t>
            </a:r>
            <a:r>
              <a:rPr lang="en-US" dirty="0">
                <a:sym typeface="Wingdings" pitchFamily="2" charset="2"/>
              </a:rPr>
              <a:t>[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, j]  min(D</a:t>
            </a:r>
            <a:r>
              <a:rPr lang="en-US" baseline="30000" dirty="0">
                <a:sym typeface="Wingdings" pitchFamily="2" charset="2"/>
              </a:rPr>
              <a:t>(k-1)</a:t>
            </a:r>
            <a:r>
              <a:rPr lang="en-US" dirty="0">
                <a:sym typeface="Wingdings" pitchFamily="2" charset="2"/>
              </a:rPr>
              <a:t>[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, j], D</a:t>
            </a:r>
            <a:r>
              <a:rPr lang="en-US" baseline="30000" dirty="0">
                <a:sym typeface="Wingdings" pitchFamily="2" charset="2"/>
              </a:rPr>
              <a:t>(k-1)</a:t>
            </a:r>
            <a:r>
              <a:rPr lang="en-US" dirty="0">
                <a:sym typeface="Wingdings" pitchFamily="2" charset="2"/>
              </a:rPr>
              <a:t>[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, k] + D</a:t>
            </a:r>
            <a:r>
              <a:rPr lang="en-US" baseline="30000" dirty="0">
                <a:sym typeface="Wingdings" pitchFamily="2" charset="2"/>
              </a:rPr>
              <a:t>(k-1)</a:t>
            </a:r>
            <a:r>
              <a:rPr lang="en-US" dirty="0">
                <a:sym typeface="Wingdings" pitchFamily="2" charset="2"/>
              </a:rPr>
              <a:t>[k, j])</a:t>
            </a:r>
          </a:p>
          <a:p>
            <a:r>
              <a:rPr lang="en-US" dirty="0">
                <a:sym typeface="Wingdings" pitchFamily="2" charset="2"/>
              </a:rPr>
              <a:t>Output D</a:t>
            </a:r>
            <a:r>
              <a:rPr lang="en-US" baseline="30000" dirty="0">
                <a:sym typeface="Wingdings" pitchFamily="2" charset="2"/>
              </a:rPr>
              <a:t>(n)</a:t>
            </a:r>
            <a:endParaRPr lang="en-US" baseline="30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2EF639-3386-3749-B370-39518167419B}"/>
              </a:ext>
            </a:extLst>
          </p:cNvPr>
          <p:cNvSpPr txBox="1"/>
          <p:nvPr/>
        </p:nvSpPr>
        <p:spPr>
          <a:xfrm>
            <a:off x="6881813" y="4180583"/>
            <a:ext cx="4471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O(n</a:t>
            </a:r>
            <a:r>
              <a:rPr lang="en-US" baseline="30000" dirty="0"/>
              <a:t>3</a:t>
            </a:r>
            <a:r>
              <a:rPr lang="en-US" dirty="0"/>
              <a:t>) in comparison O(mn</a:t>
            </a:r>
            <a:r>
              <a:rPr lang="en-US" baseline="30000" dirty="0"/>
              <a:t>2</a:t>
            </a:r>
            <a:r>
              <a:rPr lang="en-US" dirty="0"/>
              <a:t>) for Bellman-Ford</a:t>
            </a:r>
          </a:p>
          <a:p>
            <a:r>
              <a:rPr lang="en-US" dirty="0"/>
              <a:t>but w needs to be stored in a O(n</a:t>
            </a:r>
            <a:r>
              <a:rPr lang="en-US" baseline="30000" dirty="0"/>
              <a:t>2</a:t>
            </a:r>
            <a:r>
              <a:rPr lang="en-US" dirty="0"/>
              <a:t>) matrix, instead of O(m)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2A2B2E8-B599-C046-97F4-6A1D88F7790E}"/>
              </a:ext>
            </a:extLst>
          </p:cNvPr>
          <p:cNvGrpSpPr/>
          <p:nvPr/>
        </p:nvGrpSpPr>
        <p:grpSpPr>
          <a:xfrm>
            <a:off x="909638" y="4355307"/>
            <a:ext cx="2977121" cy="1459706"/>
            <a:chOff x="909638" y="4355307"/>
            <a:chExt cx="2977121" cy="1459706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EF4149D-3B95-8746-9D01-EDA4BEC78107}"/>
                </a:ext>
              </a:extLst>
            </p:cNvPr>
            <p:cNvSpPr/>
            <p:nvPr/>
          </p:nvSpPr>
          <p:spPr>
            <a:xfrm>
              <a:off x="909638" y="5175350"/>
              <a:ext cx="228600" cy="23961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F4F978F-C1DC-4348-9CA0-8335D2F07744}"/>
                </a:ext>
              </a:extLst>
            </p:cNvPr>
            <p:cNvSpPr txBox="1"/>
            <p:nvPr/>
          </p:nvSpPr>
          <p:spPr>
            <a:xfrm>
              <a:off x="909638" y="4806018"/>
              <a:ext cx="237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F02DEC4-7D3F-6E42-8979-8A150612736C}"/>
                </a:ext>
              </a:extLst>
            </p:cNvPr>
            <p:cNvSpPr/>
            <p:nvPr/>
          </p:nvSpPr>
          <p:spPr>
            <a:xfrm>
              <a:off x="3649193" y="5103913"/>
              <a:ext cx="228600" cy="23961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0D8DDC-6B40-DE44-967E-15A2CE211B93}"/>
                </a:ext>
              </a:extLst>
            </p:cNvPr>
            <p:cNvSpPr txBox="1"/>
            <p:nvPr/>
          </p:nvSpPr>
          <p:spPr>
            <a:xfrm>
              <a:off x="3649193" y="4734581"/>
              <a:ext cx="237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j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DA814F1-9963-0F45-BE0D-71200305E37C}"/>
                </a:ext>
              </a:extLst>
            </p:cNvPr>
            <p:cNvSpPr/>
            <p:nvPr/>
          </p:nvSpPr>
          <p:spPr>
            <a:xfrm>
              <a:off x="1528763" y="4806018"/>
              <a:ext cx="1628775" cy="10089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6ACADE-AC45-F945-8761-2EFFC1E072E5}"/>
                </a:ext>
              </a:extLst>
            </p:cNvPr>
            <p:cNvSpPr txBox="1"/>
            <p:nvPr/>
          </p:nvSpPr>
          <p:spPr>
            <a:xfrm>
              <a:off x="2149828" y="4355307"/>
              <a:ext cx="386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V</a:t>
              </a:r>
              <a:r>
                <a:rPr lang="en-US" baseline="-25000" dirty="0" err="1"/>
                <a:t>k</a:t>
              </a:r>
              <a:endParaRPr lang="en-US" baseline="-2500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5D74EAC-54A0-3748-BF65-66D78EBB0EB0}"/>
                </a:ext>
              </a:extLst>
            </p:cNvPr>
            <p:cNvSpPr/>
            <p:nvPr/>
          </p:nvSpPr>
          <p:spPr>
            <a:xfrm>
              <a:off x="1827816" y="5028101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B765392-CB35-5847-91D2-9F493816E113}"/>
                </a:ext>
              </a:extLst>
            </p:cNvPr>
            <p:cNvSpPr/>
            <p:nvPr/>
          </p:nvSpPr>
          <p:spPr>
            <a:xfrm>
              <a:off x="1980216" y="5180501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926C2A6-EF52-FF43-8A5C-61A8D49839CA}"/>
                </a:ext>
              </a:extLst>
            </p:cNvPr>
            <p:cNvSpPr/>
            <p:nvPr/>
          </p:nvSpPr>
          <p:spPr>
            <a:xfrm>
              <a:off x="2416477" y="5129201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AF2DEE1-9F91-1448-8EC2-9B069C5BA8DA}"/>
                </a:ext>
              </a:extLst>
            </p:cNvPr>
            <p:cNvSpPr/>
            <p:nvPr/>
          </p:nvSpPr>
          <p:spPr>
            <a:xfrm>
              <a:off x="2285016" y="5485301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4600948-01B6-DF4B-8972-A7D0E645E42F}"/>
                </a:ext>
              </a:extLst>
            </p:cNvPr>
            <p:cNvSpPr/>
            <p:nvPr/>
          </p:nvSpPr>
          <p:spPr>
            <a:xfrm>
              <a:off x="2656491" y="5408745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04FDF3B-AB08-E74C-9294-027CB8EC5EB1}"/>
                </a:ext>
              </a:extLst>
            </p:cNvPr>
            <p:cNvSpPr/>
            <p:nvPr/>
          </p:nvSpPr>
          <p:spPr>
            <a:xfrm>
              <a:off x="2175480" y="4932849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435DC71-D749-9E44-99F5-15452F0C8A1D}"/>
                </a:ext>
              </a:extLst>
            </p:cNvPr>
            <p:cNvSpPr txBox="1"/>
            <p:nvPr/>
          </p:nvSpPr>
          <p:spPr>
            <a:xfrm>
              <a:off x="2512060" y="4908205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</a:t>
              </a:r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0E1242FA-F36A-4046-8FD9-D4EB1A5A4107}"/>
                </a:ext>
              </a:extLst>
            </p:cNvPr>
            <p:cNvSpPr/>
            <p:nvPr/>
          </p:nvSpPr>
          <p:spPr>
            <a:xfrm>
              <a:off x="1057275" y="5229225"/>
              <a:ext cx="1400175" cy="227645"/>
            </a:xfrm>
            <a:custGeom>
              <a:avLst/>
              <a:gdLst>
                <a:gd name="connsiteX0" fmla="*/ 0 w 1400175"/>
                <a:gd name="connsiteY0" fmla="*/ 28575 h 227645"/>
                <a:gd name="connsiteX1" fmla="*/ 742950 w 1400175"/>
                <a:gd name="connsiteY1" fmla="*/ 185738 h 227645"/>
                <a:gd name="connsiteX2" fmla="*/ 800100 w 1400175"/>
                <a:gd name="connsiteY2" fmla="*/ 214313 h 227645"/>
                <a:gd name="connsiteX3" fmla="*/ 1400175 w 1400175"/>
                <a:gd name="connsiteY3" fmla="*/ 0 h 227645"/>
                <a:gd name="connsiteX4" fmla="*/ 1400175 w 1400175"/>
                <a:gd name="connsiteY4" fmla="*/ 0 h 227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0175" h="227645">
                  <a:moveTo>
                    <a:pt x="0" y="28575"/>
                  </a:moveTo>
                  <a:lnTo>
                    <a:pt x="742950" y="185738"/>
                  </a:lnTo>
                  <a:cubicBezTo>
                    <a:pt x="876300" y="216694"/>
                    <a:pt x="690563" y="245269"/>
                    <a:pt x="800100" y="214313"/>
                  </a:cubicBezTo>
                  <a:cubicBezTo>
                    <a:pt x="909638" y="183357"/>
                    <a:pt x="1400175" y="0"/>
                    <a:pt x="1400175" y="0"/>
                  </a:cubicBezTo>
                  <a:lnTo>
                    <a:pt x="1400175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83B109-6ED7-3846-82B2-075C16D78833}"/>
                </a:ext>
              </a:extLst>
            </p:cNvPr>
            <p:cNvSpPr/>
            <p:nvPr/>
          </p:nvSpPr>
          <p:spPr>
            <a:xfrm>
              <a:off x="2528888" y="5214938"/>
              <a:ext cx="600075" cy="231591"/>
            </a:xfrm>
            <a:custGeom>
              <a:avLst/>
              <a:gdLst>
                <a:gd name="connsiteX0" fmla="*/ 0 w 600075"/>
                <a:gd name="connsiteY0" fmla="*/ 0 h 231591"/>
                <a:gd name="connsiteX1" fmla="*/ 257175 w 600075"/>
                <a:gd name="connsiteY1" fmla="*/ 228600 h 231591"/>
                <a:gd name="connsiteX2" fmla="*/ 528637 w 600075"/>
                <a:gd name="connsiteY2" fmla="*/ 128587 h 231591"/>
                <a:gd name="connsiteX3" fmla="*/ 600075 w 600075"/>
                <a:gd name="connsiteY3" fmla="*/ 100012 h 231591"/>
                <a:gd name="connsiteX4" fmla="*/ 600075 w 600075"/>
                <a:gd name="connsiteY4" fmla="*/ 100012 h 23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0075" h="231591">
                  <a:moveTo>
                    <a:pt x="0" y="0"/>
                  </a:moveTo>
                  <a:cubicBezTo>
                    <a:pt x="84534" y="103584"/>
                    <a:pt x="169069" y="207169"/>
                    <a:pt x="257175" y="228600"/>
                  </a:cubicBezTo>
                  <a:cubicBezTo>
                    <a:pt x="345281" y="250031"/>
                    <a:pt x="471487" y="150018"/>
                    <a:pt x="528637" y="128587"/>
                  </a:cubicBezTo>
                  <a:cubicBezTo>
                    <a:pt x="585787" y="107156"/>
                    <a:pt x="600075" y="100012"/>
                    <a:pt x="600075" y="100012"/>
                  </a:cubicBezTo>
                  <a:lnTo>
                    <a:pt x="600075" y="100012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564CA2B-90D9-4C4C-957B-4737839E314D}"/>
                </a:ext>
              </a:extLst>
            </p:cNvPr>
            <p:cNvCxnSpPr>
              <a:stCxn id="20" idx="3"/>
              <a:endCxn id="7" idx="2"/>
            </p:cNvCxnSpPr>
            <p:nvPr/>
          </p:nvCxnSpPr>
          <p:spPr>
            <a:xfrm flipV="1">
              <a:off x="3128963" y="5223719"/>
              <a:ext cx="520230" cy="912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4973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BED0A-C3D4-964B-9F1F-212BED846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ym typeface="Wingdings" pitchFamily="2" charset="2"/>
              </a:rPr>
              <a:t>Floyd-</a:t>
            </a:r>
            <a:r>
              <a:rPr lang="en-US" dirty="0" err="1">
                <a:sym typeface="Wingdings" pitchFamily="2" charset="2"/>
              </a:rPr>
              <a:t>Warshall</a:t>
            </a:r>
            <a:r>
              <a:rPr lang="en-US" dirty="0">
                <a:sym typeface="Wingdings" pitchFamily="2" charset="2"/>
              </a:rPr>
              <a:t> algorithm: retrieve the path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0DB862-27EE-EB47-BFC4-A90E57147C3E}"/>
              </a:ext>
            </a:extLst>
          </p:cNvPr>
          <p:cNvSpPr txBox="1"/>
          <p:nvPr/>
        </p:nvSpPr>
        <p:spPr>
          <a:xfrm>
            <a:off x="838200" y="1552576"/>
            <a:ext cx="10688824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FW(w)    //w is the </a:t>
            </a:r>
            <a:r>
              <a:rPr lang="en-US" dirty="0" err="1"/>
              <a:t>n×n</a:t>
            </a:r>
            <a:r>
              <a:rPr lang="en-US" dirty="0"/>
              <a:t> weight matrix, w[</a:t>
            </a:r>
            <a:r>
              <a:rPr lang="en-US" dirty="0" err="1"/>
              <a:t>i</a:t>
            </a:r>
            <a:r>
              <a:rPr lang="en-US" dirty="0"/>
              <a:t>, j]: weight between from vertex </a:t>
            </a:r>
            <a:r>
              <a:rPr lang="en-US" dirty="0" err="1"/>
              <a:t>i</a:t>
            </a:r>
            <a:r>
              <a:rPr lang="en-US" dirty="0"/>
              <a:t> to j; w[</a:t>
            </a:r>
            <a:r>
              <a:rPr lang="en-US" dirty="0" err="1"/>
              <a:t>i,j</a:t>
            </a:r>
            <a:r>
              <a:rPr lang="en-US" dirty="0"/>
              <a:t>]=</a:t>
            </a:r>
            <a:r>
              <a:rPr lang="en-US" dirty="0">
                <a:sym typeface="Wingdings" pitchFamily="2" charset="2"/>
              </a:rPr>
              <a:t> ∞, if no edge from 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 to j </a:t>
            </a:r>
          </a:p>
          <a:p>
            <a:r>
              <a:rPr lang="en-US" dirty="0">
                <a:sym typeface="Wingdings" pitchFamily="2" charset="2"/>
              </a:rPr>
              <a:t>D</a:t>
            </a:r>
            <a:r>
              <a:rPr lang="en-US" baseline="30000" dirty="0">
                <a:sym typeface="Wingdings" pitchFamily="2" charset="2"/>
              </a:rPr>
              <a:t>(0)</a:t>
            </a:r>
            <a:r>
              <a:rPr lang="en-US" dirty="0">
                <a:sym typeface="Wingdings" pitchFamily="2" charset="2"/>
              </a:rPr>
              <a:t>  w  // D</a:t>
            </a:r>
            <a:r>
              <a:rPr lang="en-US" baseline="30000" dirty="0">
                <a:sym typeface="Wingdings" pitchFamily="2" charset="2"/>
              </a:rPr>
              <a:t>(0) </a:t>
            </a:r>
            <a:r>
              <a:rPr lang="en-US" dirty="0"/>
              <a:t>is the </a:t>
            </a:r>
            <a:r>
              <a:rPr lang="en-US" dirty="0" err="1"/>
              <a:t>n×n</a:t>
            </a:r>
            <a:r>
              <a:rPr lang="en-US" dirty="0"/>
              <a:t> distance matrix; </a:t>
            </a:r>
            <a:r>
              <a:rPr lang="en-US" dirty="0">
                <a:sym typeface="Wingdings" pitchFamily="2" charset="2"/>
              </a:rPr>
              <a:t>D</a:t>
            </a:r>
            <a:r>
              <a:rPr lang="en-US" baseline="30000" dirty="0">
                <a:sym typeface="Wingdings" pitchFamily="2" charset="2"/>
              </a:rPr>
              <a:t>(0) </a:t>
            </a:r>
            <a:r>
              <a:rPr lang="en-US" dirty="0">
                <a:sym typeface="Wingdings" pitchFamily="2" charset="2"/>
              </a:rPr>
              <a:t>[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, j]: the total weight of a shortest path from 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 to j in which all</a:t>
            </a:r>
          </a:p>
          <a:p>
            <a:r>
              <a:rPr lang="en-US" dirty="0">
                <a:sym typeface="Wingdings" pitchFamily="2" charset="2"/>
              </a:rPr>
              <a:t>                      intermediate vertices are in the set of V</a:t>
            </a:r>
            <a:r>
              <a:rPr lang="en-US" baseline="30000" dirty="0">
                <a:sym typeface="Wingdings" pitchFamily="2" charset="2"/>
              </a:rPr>
              <a:t>(k)</a:t>
            </a:r>
            <a:r>
              <a:rPr lang="en-US" dirty="0">
                <a:sym typeface="Wingdings" pitchFamily="2" charset="2"/>
              </a:rPr>
              <a:t>={1, 2, …, k}</a:t>
            </a:r>
          </a:p>
          <a:p>
            <a:r>
              <a:rPr lang="en-US" i="1" dirty="0">
                <a:sym typeface="Wingdings" pitchFamily="2" charset="2"/>
              </a:rPr>
              <a:t>For 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 1 to n</a:t>
            </a:r>
          </a:p>
          <a:p>
            <a:r>
              <a:rPr lang="en-US" i="1" dirty="0">
                <a:sym typeface="Wingdings" pitchFamily="2" charset="2"/>
              </a:rPr>
              <a:t>        For j  1 to n</a:t>
            </a:r>
          </a:p>
          <a:p>
            <a:r>
              <a:rPr lang="en-US" i="1" dirty="0">
                <a:sym typeface="Wingdings" pitchFamily="2" charset="2"/>
              </a:rPr>
              <a:t>	if(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 = j or w[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, j] = ∞)</a:t>
            </a:r>
          </a:p>
          <a:p>
            <a:r>
              <a:rPr lang="en-US" i="1" dirty="0">
                <a:sym typeface="Wingdings" pitchFamily="2" charset="2"/>
              </a:rPr>
              <a:t>	       p</a:t>
            </a:r>
            <a:r>
              <a:rPr lang="en-US" i="1" baseline="30000" dirty="0">
                <a:sym typeface="Wingdings" pitchFamily="2" charset="2"/>
              </a:rPr>
              <a:t>(0)</a:t>
            </a:r>
            <a:r>
              <a:rPr lang="en-US" i="1" dirty="0">
                <a:sym typeface="Wingdings" pitchFamily="2" charset="2"/>
              </a:rPr>
              <a:t>[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, j]  nil                 //p</a:t>
            </a:r>
            <a:r>
              <a:rPr lang="en-US" i="1" baseline="30000" dirty="0">
                <a:sym typeface="Wingdings" pitchFamily="2" charset="2"/>
              </a:rPr>
              <a:t>(k)</a:t>
            </a:r>
            <a:r>
              <a:rPr lang="en-US" i="1" dirty="0">
                <a:sym typeface="Wingdings" pitchFamily="2" charset="2"/>
              </a:rPr>
              <a:t>[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, j]: the predecessor of vertex j on a short path from 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 to j in the step k</a:t>
            </a:r>
          </a:p>
          <a:p>
            <a:r>
              <a:rPr lang="en-US" i="1" dirty="0">
                <a:sym typeface="Wingdings" pitchFamily="2" charset="2"/>
              </a:rPr>
              <a:t>                  else</a:t>
            </a:r>
          </a:p>
          <a:p>
            <a:r>
              <a:rPr lang="en-US" i="1" dirty="0">
                <a:sym typeface="Wingdings" pitchFamily="2" charset="2"/>
              </a:rPr>
              <a:t>	       p</a:t>
            </a:r>
            <a:r>
              <a:rPr lang="en-US" i="1" baseline="30000" dirty="0">
                <a:sym typeface="Wingdings" pitchFamily="2" charset="2"/>
              </a:rPr>
              <a:t>(0)</a:t>
            </a:r>
            <a:r>
              <a:rPr lang="en-US" i="1" dirty="0">
                <a:sym typeface="Wingdings" pitchFamily="2" charset="2"/>
              </a:rPr>
              <a:t>[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, j]  </a:t>
            </a:r>
            <a:r>
              <a:rPr lang="en-US" i="1" dirty="0" err="1">
                <a:sym typeface="Wingdings" pitchFamily="2" charset="2"/>
              </a:rPr>
              <a:t>i</a:t>
            </a:r>
            <a:endParaRPr lang="en-US" i="1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For k  1 to n</a:t>
            </a:r>
          </a:p>
          <a:p>
            <a:r>
              <a:rPr lang="en-US" dirty="0">
                <a:sym typeface="Wingdings" pitchFamily="2" charset="2"/>
              </a:rPr>
              <a:t>       For 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 1 to n</a:t>
            </a:r>
          </a:p>
          <a:p>
            <a:r>
              <a:rPr lang="en-US" dirty="0">
                <a:sym typeface="Wingdings" pitchFamily="2" charset="2"/>
              </a:rPr>
              <a:t>              For j  1 to n</a:t>
            </a:r>
          </a:p>
          <a:p>
            <a:r>
              <a:rPr lang="en-US" dirty="0">
                <a:sym typeface="Wingdings" pitchFamily="2" charset="2"/>
              </a:rPr>
              <a:t>                      D</a:t>
            </a:r>
            <a:r>
              <a:rPr lang="en-US" baseline="30000" dirty="0">
                <a:sym typeface="Wingdings" pitchFamily="2" charset="2"/>
              </a:rPr>
              <a:t>(k)</a:t>
            </a:r>
            <a:r>
              <a:rPr lang="en-US" dirty="0">
                <a:sym typeface="Wingdings" pitchFamily="2" charset="2"/>
              </a:rPr>
              <a:t>[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, j]  min(D</a:t>
            </a:r>
            <a:r>
              <a:rPr lang="en-US" baseline="30000" dirty="0">
                <a:sym typeface="Wingdings" pitchFamily="2" charset="2"/>
              </a:rPr>
              <a:t>(k-1)</a:t>
            </a:r>
            <a:r>
              <a:rPr lang="en-US" dirty="0">
                <a:sym typeface="Wingdings" pitchFamily="2" charset="2"/>
              </a:rPr>
              <a:t>[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, j], D</a:t>
            </a:r>
            <a:r>
              <a:rPr lang="en-US" baseline="30000" dirty="0">
                <a:sym typeface="Wingdings" pitchFamily="2" charset="2"/>
              </a:rPr>
              <a:t>(k-1)</a:t>
            </a:r>
            <a:r>
              <a:rPr lang="en-US" dirty="0">
                <a:sym typeface="Wingdings" pitchFamily="2" charset="2"/>
              </a:rPr>
              <a:t>[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, k] + D</a:t>
            </a:r>
            <a:r>
              <a:rPr lang="en-US" baseline="30000" dirty="0">
                <a:sym typeface="Wingdings" pitchFamily="2" charset="2"/>
              </a:rPr>
              <a:t>(k-1)</a:t>
            </a:r>
            <a:r>
              <a:rPr lang="en-US" dirty="0">
                <a:sym typeface="Wingdings" pitchFamily="2" charset="2"/>
              </a:rPr>
              <a:t>[k, j])</a:t>
            </a:r>
          </a:p>
          <a:p>
            <a:r>
              <a:rPr lang="en-US" dirty="0">
                <a:sym typeface="Wingdings" pitchFamily="2" charset="2"/>
              </a:rPr>
              <a:t>	     </a:t>
            </a:r>
            <a:r>
              <a:rPr lang="en-US" i="1" dirty="0">
                <a:sym typeface="Wingdings" pitchFamily="2" charset="2"/>
              </a:rPr>
              <a:t>if(D</a:t>
            </a:r>
            <a:r>
              <a:rPr lang="en-US" i="1" baseline="30000" dirty="0">
                <a:sym typeface="Wingdings" pitchFamily="2" charset="2"/>
              </a:rPr>
              <a:t>(k)</a:t>
            </a:r>
            <a:r>
              <a:rPr lang="en-US" i="1" dirty="0">
                <a:sym typeface="Wingdings" pitchFamily="2" charset="2"/>
              </a:rPr>
              <a:t>[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, j] = D</a:t>
            </a:r>
            <a:r>
              <a:rPr lang="en-US" i="1" baseline="30000" dirty="0">
                <a:sym typeface="Wingdings" pitchFamily="2" charset="2"/>
              </a:rPr>
              <a:t>(k-1)</a:t>
            </a:r>
            <a:r>
              <a:rPr lang="en-US" i="1" dirty="0">
                <a:sym typeface="Wingdings" pitchFamily="2" charset="2"/>
              </a:rPr>
              <a:t>[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, j]))</a:t>
            </a:r>
          </a:p>
          <a:p>
            <a:r>
              <a:rPr lang="en-US" i="1" dirty="0">
                <a:sym typeface="Wingdings" pitchFamily="2" charset="2"/>
              </a:rPr>
              <a:t>	             P</a:t>
            </a:r>
            <a:r>
              <a:rPr lang="en-US" i="1" baseline="30000" dirty="0">
                <a:sym typeface="Wingdings" pitchFamily="2" charset="2"/>
              </a:rPr>
              <a:t>(k)</a:t>
            </a:r>
            <a:r>
              <a:rPr lang="en-US" i="1" dirty="0">
                <a:sym typeface="Wingdings" pitchFamily="2" charset="2"/>
              </a:rPr>
              <a:t>[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, j] = P</a:t>
            </a:r>
            <a:r>
              <a:rPr lang="en-US" i="1" baseline="30000" dirty="0">
                <a:sym typeface="Wingdings" pitchFamily="2" charset="2"/>
              </a:rPr>
              <a:t>(k-1)</a:t>
            </a:r>
            <a:r>
              <a:rPr lang="en-US" i="1" dirty="0">
                <a:sym typeface="Wingdings" pitchFamily="2" charset="2"/>
              </a:rPr>
              <a:t>[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, j]</a:t>
            </a:r>
          </a:p>
          <a:p>
            <a:r>
              <a:rPr lang="en-US" i="1" dirty="0">
                <a:sym typeface="Wingdings" pitchFamily="2" charset="2"/>
              </a:rPr>
              <a:t>	     else</a:t>
            </a:r>
          </a:p>
          <a:p>
            <a:r>
              <a:rPr lang="en-US" i="1" dirty="0">
                <a:sym typeface="Wingdings" pitchFamily="2" charset="2"/>
              </a:rPr>
              <a:t>	             P</a:t>
            </a:r>
            <a:r>
              <a:rPr lang="en-US" i="1" baseline="30000" dirty="0">
                <a:sym typeface="Wingdings" pitchFamily="2" charset="2"/>
              </a:rPr>
              <a:t>(k)</a:t>
            </a:r>
            <a:r>
              <a:rPr lang="en-US" i="1" dirty="0">
                <a:sym typeface="Wingdings" pitchFamily="2" charset="2"/>
              </a:rPr>
              <a:t>[</a:t>
            </a:r>
            <a:r>
              <a:rPr lang="en-US" i="1" dirty="0" err="1">
                <a:sym typeface="Wingdings" pitchFamily="2" charset="2"/>
              </a:rPr>
              <a:t>i</a:t>
            </a:r>
            <a:r>
              <a:rPr lang="en-US" i="1" dirty="0">
                <a:sym typeface="Wingdings" pitchFamily="2" charset="2"/>
              </a:rPr>
              <a:t>, j] = P</a:t>
            </a:r>
            <a:r>
              <a:rPr lang="en-US" i="1" baseline="30000" dirty="0">
                <a:sym typeface="Wingdings" pitchFamily="2" charset="2"/>
              </a:rPr>
              <a:t>(k-1)</a:t>
            </a:r>
            <a:r>
              <a:rPr lang="en-US" i="1" dirty="0">
                <a:sym typeface="Wingdings" pitchFamily="2" charset="2"/>
              </a:rPr>
              <a:t>[k, j]</a:t>
            </a:r>
          </a:p>
          <a:p>
            <a:r>
              <a:rPr lang="en-US" i="1" dirty="0">
                <a:sym typeface="Wingdings" pitchFamily="2" charset="2"/>
              </a:rPr>
              <a:t>Output D</a:t>
            </a:r>
            <a:r>
              <a:rPr lang="en-US" i="1" baseline="30000" dirty="0">
                <a:sym typeface="Wingdings" pitchFamily="2" charset="2"/>
              </a:rPr>
              <a:t>(n)</a:t>
            </a:r>
            <a:endParaRPr lang="en-US" i="1" baseline="30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836146C-A9F4-164D-B804-0EE4610344E8}"/>
              </a:ext>
            </a:extLst>
          </p:cNvPr>
          <p:cNvGrpSpPr/>
          <p:nvPr/>
        </p:nvGrpSpPr>
        <p:grpSpPr>
          <a:xfrm>
            <a:off x="7624763" y="3926682"/>
            <a:ext cx="2977121" cy="1459706"/>
            <a:chOff x="909638" y="4355307"/>
            <a:chExt cx="2977121" cy="1459706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73BD020-147C-4840-B4DB-CFECE59B7F2C}"/>
                </a:ext>
              </a:extLst>
            </p:cNvPr>
            <p:cNvSpPr/>
            <p:nvPr/>
          </p:nvSpPr>
          <p:spPr>
            <a:xfrm>
              <a:off x="909638" y="5175350"/>
              <a:ext cx="228600" cy="23961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73A87AC-F942-A841-9883-D7BBDA7CEEBB}"/>
                </a:ext>
              </a:extLst>
            </p:cNvPr>
            <p:cNvSpPr txBox="1"/>
            <p:nvPr/>
          </p:nvSpPr>
          <p:spPr>
            <a:xfrm>
              <a:off x="909638" y="4806018"/>
              <a:ext cx="237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CDCF3B3-FD40-4642-9967-2BA52392855E}"/>
                </a:ext>
              </a:extLst>
            </p:cNvPr>
            <p:cNvSpPr/>
            <p:nvPr/>
          </p:nvSpPr>
          <p:spPr>
            <a:xfrm>
              <a:off x="3649193" y="5103913"/>
              <a:ext cx="228600" cy="23961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0C112AC-2AD9-9248-A0B0-5DD0F71FD668}"/>
                </a:ext>
              </a:extLst>
            </p:cNvPr>
            <p:cNvSpPr txBox="1"/>
            <p:nvPr/>
          </p:nvSpPr>
          <p:spPr>
            <a:xfrm>
              <a:off x="3649193" y="4734581"/>
              <a:ext cx="237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j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C8DC8B6-2333-564F-AF70-FEA9D0FE8AD1}"/>
                </a:ext>
              </a:extLst>
            </p:cNvPr>
            <p:cNvSpPr/>
            <p:nvPr/>
          </p:nvSpPr>
          <p:spPr>
            <a:xfrm>
              <a:off x="1528763" y="4806018"/>
              <a:ext cx="1628775" cy="1008995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E345161-D29C-FB43-B0AF-31B08F23A6F6}"/>
                </a:ext>
              </a:extLst>
            </p:cNvPr>
            <p:cNvSpPr txBox="1"/>
            <p:nvPr/>
          </p:nvSpPr>
          <p:spPr>
            <a:xfrm>
              <a:off x="2149828" y="4355307"/>
              <a:ext cx="386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V</a:t>
              </a:r>
              <a:r>
                <a:rPr lang="en-US" baseline="-25000" dirty="0" err="1"/>
                <a:t>k</a:t>
              </a:r>
              <a:endParaRPr lang="en-US" baseline="-25000" dirty="0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DD4DD74-BA07-744D-885A-E22C2FD96D30}"/>
                </a:ext>
              </a:extLst>
            </p:cNvPr>
            <p:cNvSpPr/>
            <p:nvPr/>
          </p:nvSpPr>
          <p:spPr>
            <a:xfrm>
              <a:off x="1827816" y="5028101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8896EA4-726E-EF43-A121-049C7BC3B861}"/>
                </a:ext>
              </a:extLst>
            </p:cNvPr>
            <p:cNvSpPr/>
            <p:nvPr/>
          </p:nvSpPr>
          <p:spPr>
            <a:xfrm>
              <a:off x="1980216" y="5180501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82B7D88-F6E1-CD42-A85D-3FF00970D3A0}"/>
                </a:ext>
              </a:extLst>
            </p:cNvPr>
            <p:cNvSpPr/>
            <p:nvPr/>
          </p:nvSpPr>
          <p:spPr>
            <a:xfrm>
              <a:off x="2416477" y="5129201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89BEC98-169F-CC41-AF48-8DF662EE6FA5}"/>
                </a:ext>
              </a:extLst>
            </p:cNvPr>
            <p:cNvSpPr/>
            <p:nvPr/>
          </p:nvSpPr>
          <p:spPr>
            <a:xfrm>
              <a:off x="2285016" y="5485301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A1199F0-B754-374A-B25C-3220EAC7702C}"/>
                </a:ext>
              </a:extLst>
            </p:cNvPr>
            <p:cNvSpPr/>
            <p:nvPr/>
          </p:nvSpPr>
          <p:spPr>
            <a:xfrm>
              <a:off x="2656491" y="5408745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3BBB57E-A181-ED44-8FD0-23482BCA842E}"/>
                </a:ext>
              </a:extLst>
            </p:cNvPr>
            <p:cNvSpPr/>
            <p:nvPr/>
          </p:nvSpPr>
          <p:spPr>
            <a:xfrm>
              <a:off x="2175480" y="4932849"/>
              <a:ext cx="129572" cy="147249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i</a:t>
              </a:r>
              <a:endParaRPr 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181562C-F33B-AD40-9EDB-767CE288207A}"/>
                </a:ext>
              </a:extLst>
            </p:cNvPr>
            <p:cNvSpPr txBox="1"/>
            <p:nvPr/>
          </p:nvSpPr>
          <p:spPr>
            <a:xfrm>
              <a:off x="2512060" y="4908205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</a:t>
              </a: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816D130-F811-8A45-A08B-B86B0D2DDB05}"/>
                </a:ext>
              </a:extLst>
            </p:cNvPr>
            <p:cNvSpPr/>
            <p:nvPr/>
          </p:nvSpPr>
          <p:spPr>
            <a:xfrm>
              <a:off x="1057275" y="5229225"/>
              <a:ext cx="1400175" cy="227645"/>
            </a:xfrm>
            <a:custGeom>
              <a:avLst/>
              <a:gdLst>
                <a:gd name="connsiteX0" fmla="*/ 0 w 1400175"/>
                <a:gd name="connsiteY0" fmla="*/ 28575 h 227645"/>
                <a:gd name="connsiteX1" fmla="*/ 742950 w 1400175"/>
                <a:gd name="connsiteY1" fmla="*/ 185738 h 227645"/>
                <a:gd name="connsiteX2" fmla="*/ 800100 w 1400175"/>
                <a:gd name="connsiteY2" fmla="*/ 214313 h 227645"/>
                <a:gd name="connsiteX3" fmla="*/ 1400175 w 1400175"/>
                <a:gd name="connsiteY3" fmla="*/ 0 h 227645"/>
                <a:gd name="connsiteX4" fmla="*/ 1400175 w 1400175"/>
                <a:gd name="connsiteY4" fmla="*/ 0 h 227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0175" h="227645">
                  <a:moveTo>
                    <a:pt x="0" y="28575"/>
                  </a:moveTo>
                  <a:lnTo>
                    <a:pt x="742950" y="185738"/>
                  </a:lnTo>
                  <a:cubicBezTo>
                    <a:pt x="876300" y="216694"/>
                    <a:pt x="690563" y="245269"/>
                    <a:pt x="800100" y="214313"/>
                  </a:cubicBezTo>
                  <a:cubicBezTo>
                    <a:pt x="909638" y="183357"/>
                    <a:pt x="1400175" y="0"/>
                    <a:pt x="1400175" y="0"/>
                  </a:cubicBezTo>
                  <a:lnTo>
                    <a:pt x="1400175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9527D6AA-5B15-004B-A99F-9349269C9ECB}"/>
                </a:ext>
              </a:extLst>
            </p:cNvPr>
            <p:cNvSpPr/>
            <p:nvPr/>
          </p:nvSpPr>
          <p:spPr>
            <a:xfrm>
              <a:off x="2528888" y="5214938"/>
              <a:ext cx="600075" cy="231591"/>
            </a:xfrm>
            <a:custGeom>
              <a:avLst/>
              <a:gdLst>
                <a:gd name="connsiteX0" fmla="*/ 0 w 600075"/>
                <a:gd name="connsiteY0" fmla="*/ 0 h 231591"/>
                <a:gd name="connsiteX1" fmla="*/ 257175 w 600075"/>
                <a:gd name="connsiteY1" fmla="*/ 228600 h 231591"/>
                <a:gd name="connsiteX2" fmla="*/ 528637 w 600075"/>
                <a:gd name="connsiteY2" fmla="*/ 128587 h 231591"/>
                <a:gd name="connsiteX3" fmla="*/ 600075 w 600075"/>
                <a:gd name="connsiteY3" fmla="*/ 100012 h 231591"/>
                <a:gd name="connsiteX4" fmla="*/ 600075 w 600075"/>
                <a:gd name="connsiteY4" fmla="*/ 100012 h 23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0075" h="231591">
                  <a:moveTo>
                    <a:pt x="0" y="0"/>
                  </a:moveTo>
                  <a:cubicBezTo>
                    <a:pt x="84534" y="103584"/>
                    <a:pt x="169069" y="207169"/>
                    <a:pt x="257175" y="228600"/>
                  </a:cubicBezTo>
                  <a:cubicBezTo>
                    <a:pt x="345281" y="250031"/>
                    <a:pt x="471487" y="150018"/>
                    <a:pt x="528637" y="128587"/>
                  </a:cubicBezTo>
                  <a:cubicBezTo>
                    <a:pt x="585787" y="107156"/>
                    <a:pt x="600075" y="100012"/>
                    <a:pt x="600075" y="100012"/>
                  </a:cubicBezTo>
                  <a:lnTo>
                    <a:pt x="600075" y="100012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106C0BC-8F9F-9147-9CC3-77DB061C70F3}"/>
                </a:ext>
              </a:extLst>
            </p:cNvPr>
            <p:cNvCxnSpPr>
              <a:stCxn id="21" idx="3"/>
              <a:endCxn id="9" idx="2"/>
            </p:cNvCxnSpPr>
            <p:nvPr/>
          </p:nvCxnSpPr>
          <p:spPr>
            <a:xfrm flipV="1">
              <a:off x="3128963" y="5223719"/>
              <a:ext cx="520230" cy="912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77DC6472-66D9-B24A-BCDF-BAE5F98EFF05}"/>
              </a:ext>
            </a:extLst>
          </p:cNvPr>
          <p:cNvSpPr/>
          <p:nvPr/>
        </p:nvSpPr>
        <p:spPr>
          <a:xfrm>
            <a:off x="9436402" y="5823972"/>
            <a:ext cx="7312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O(n</a:t>
            </a:r>
            <a:r>
              <a:rPr lang="en-US" baseline="30000" dirty="0"/>
              <a:t>3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4110983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1621</TotalTime>
  <Words>1546</Words>
  <Application>Microsoft Macintosh PowerPoint</Application>
  <PresentationFormat>Widescreen</PresentationFormat>
  <Paragraphs>126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Shortest Path Problem</vt:lpstr>
      <vt:lpstr>Single-source Shortest Path Problem</vt:lpstr>
      <vt:lpstr>Bellman-Ford algorithm</vt:lpstr>
      <vt:lpstr>Bellman-Ford algorithm</vt:lpstr>
      <vt:lpstr>Bellman-Ford algorithm</vt:lpstr>
      <vt:lpstr>Bellman-Ford algorithm: retrieve the path</vt:lpstr>
      <vt:lpstr>All-pairs shortest path problem</vt:lpstr>
      <vt:lpstr>Floyd-Warshall algorithm</vt:lpstr>
      <vt:lpstr>Floyd-Warshall algorithm: retrieve the path</vt:lpstr>
      <vt:lpstr>Floyd-Warshall algorithm: retrieve the path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Shortest Path Problem</dc:title>
  <dc:creator>Microsoft Office User</dc:creator>
  <cp:lastModifiedBy>Microsoft Office User</cp:lastModifiedBy>
  <cp:revision>15</cp:revision>
  <dcterms:created xsi:type="dcterms:W3CDTF">2020-08-27T14:56:03Z</dcterms:created>
  <dcterms:modified xsi:type="dcterms:W3CDTF">2020-08-28T17:58:02Z</dcterms:modified>
</cp:coreProperties>
</file>

<file path=docProps/thumbnail.jpeg>
</file>